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8"/>
  </p:notesMasterIdLst>
  <p:sldIdLst>
    <p:sldId id="281" r:id="rId2"/>
    <p:sldId id="289" r:id="rId3"/>
    <p:sldId id="283" r:id="rId4"/>
    <p:sldId id="296" r:id="rId5"/>
    <p:sldId id="292" r:id="rId6"/>
    <p:sldId id="291" r:id="rId7"/>
    <p:sldId id="294" r:id="rId8"/>
    <p:sldId id="290" r:id="rId9"/>
    <p:sldId id="285" r:id="rId10"/>
    <p:sldId id="287" r:id="rId11"/>
    <p:sldId id="288" r:id="rId12"/>
    <p:sldId id="286" r:id="rId13"/>
    <p:sldId id="293" r:id="rId14"/>
    <p:sldId id="297" r:id="rId15"/>
    <p:sldId id="295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2ADD3-30D1-46A7-8F0D-8807E447B41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A0584EB-2516-4123-A05F-48BF9321B1BD}">
      <dgm:prSet phldrT="[Text]"/>
      <dgm:spPr>
        <a:solidFill>
          <a:schemeClr val="bg1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en-GB">
              <a:solidFill>
                <a:schemeClr val="accent1">
                  <a:lumMod val="50000"/>
                </a:schemeClr>
              </a:solidFill>
            </a:rPr>
            <a:t>Facilitating Expert</a:t>
          </a:r>
        </a:p>
      </dgm:t>
    </dgm:pt>
    <dgm:pt modelId="{63A76132-108D-41A5-AA66-581F3F9FA41F}" type="parTrans" cxnId="{5E20D1FD-2B03-41F4-8D75-3BF9934DFBDE}">
      <dgm:prSet/>
      <dgm:spPr/>
      <dgm:t>
        <a:bodyPr/>
        <a:lstStyle/>
        <a:p>
          <a:endParaRPr lang="en-GB"/>
        </a:p>
      </dgm:t>
    </dgm:pt>
    <dgm:pt modelId="{93202880-1A20-4EE7-A91D-56385DC8B954}" type="sibTrans" cxnId="{5E20D1FD-2B03-41F4-8D75-3BF9934DFBDE}">
      <dgm:prSet/>
      <dgm:spPr/>
      <dgm:t>
        <a:bodyPr/>
        <a:lstStyle/>
        <a:p>
          <a:endParaRPr lang="en-GB"/>
        </a:p>
      </dgm:t>
    </dgm:pt>
    <dgm:pt modelId="{3714C999-AFC8-474B-A478-BFC5F3D8767A}">
      <dgm:prSet phldrT="[Text]"/>
      <dgm:spPr>
        <a:solidFill>
          <a:schemeClr val="bg1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Training Session</a:t>
          </a:r>
        </a:p>
      </dgm:t>
    </dgm:pt>
    <dgm:pt modelId="{2D01EB22-8A6A-455E-B99D-1AB735C75D59}" type="parTrans" cxnId="{4B202617-6BFE-417B-91BB-28D6B648AC20}">
      <dgm:prSet/>
      <dgm:spPr/>
      <dgm:t>
        <a:bodyPr/>
        <a:lstStyle/>
        <a:p>
          <a:endParaRPr lang="en-GB"/>
        </a:p>
      </dgm:t>
    </dgm:pt>
    <dgm:pt modelId="{9EA55745-811F-4A06-A896-84CC7D08F3D3}" type="sibTrans" cxnId="{4B202617-6BFE-417B-91BB-28D6B648AC20}">
      <dgm:prSet/>
      <dgm:spPr/>
      <dgm:t>
        <a:bodyPr/>
        <a:lstStyle/>
        <a:p>
          <a:endParaRPr lang="en-GB"/>
        </a:p>
      </dgm:t>
    </dgm:pt>
    <dgm:pt modelId="{57541862-6538-440E-9716-B3A2E51B0B1A}">
      <dgm:prSet phldrT="[Text]"/>
      <dgm:spPr>
        <a:solidFill>
          <a:schemeClr val="bg1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Resources</a:t>
          </a:r>
        </a:p>
      </dgm:t>
    </dgm:pt>
    <dgm:pt modelId="{487A72F1-CB36-47A4-8DEF-ACC850E59490}" type="parTrans" cxnId="{92CE544E-B7ED-4F11-AFA9-A4C5EAE7C682}">
      <dgm:prSet/>
      <dgm:spPr/>
      <dgm:t>
        <a:bodyPr/>
        <a:lstStyle/>
        <a:p>
          <a:endParaRPr lang="en-GB"/>
        </a:p>
      </dgm:t>
    </dgm:pt>
    <dgm:pt modelId="{B903AAB7-2D75-45C9-B4EA-E20D85D478D2}" type="sibTrans" cxnId="{92CE544E-B7ED-4F11-AFA9-A4C5EAE7C682}">
      <dgm:prSet/>
      <dgm:spPr/>
      <dgm:t>
        <a:bodyPr/>
        <a:lstStyle/>
        <a:p>
          <a:endParaRPr lang="en-GB"/>
        </a:p>
      </dgm:t>
    </dgm:pt>
    <dgm:pt modelId="{4A6661F8-DDAA-46C1-94AB-8C837DEDC290}">
      <dgm:prSet/>
      <dgm:spPr>
        <a:solidFill>
          <a:schemeClr val="bg1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en-GB">
              <a:solidFill>
                <a:schemeClr val="accent1">
                  <a:lumMod val="50000"/>
                </a:schemeClr>
              </a:solidFill>
            </a:rPr>
            <a:t>Time</a:t>
          </a:r>
        </a:p>
      </dgm:t>
    </dgm:pt>
    <dgm:pt modelId="{4EEF3D06-DF59-4FE5-A686-4E8BD62CCE4B}" type="parTrans" cxnId="{736DBA9D-005B-4B3A-9A41-BA6D1A2EB466}">
      <dgm:prSet/>
      <dgm:spPr/>
      <dgm:t>
        <a:bodyPr/>
        <a:lstStyle/>
        <a:p>
          <a:endParaRPr lang="en-GB"/>
        </a:p>
      </dgm:t>
    </dgm:pt>
    <dgm:pt modelId="{3CE3D8E3-3E2A-4783-825E-327A093055B9}" type="sibTrans" cxnId="{736DBA9D-005B-4B3A-9A41-BA6D1A2EB466}">
      <dgm:prSet/>
      <dgm:spPr/>
      <dgm:t>
        <a:bodyPr/>
        <a:lstStyle/>
        <a:p>
          <a:endParaRPr lang="en-GB"/>
        </a:p>
      </dgm:t>
    </dgm:pt>
    <dgm:pt modelId="{94ACDF7C-F6DA-4449-B48E-C59133FD7DF9}">
      <dgm:prSet/>
      <dgm:spPr>
        <a:noFill/>
        <a:ln w="57150">
          <a:solidFill>
            <a:schemeClr val="accent1"/>
          </a:solidFill>
        </a:ln>
      </dgm:spPr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Senior Leadership Endorsement</a:t>
          </a:r>
        </a:p>
      </dgm:t>
    </dgm:pt>
    <dgm:pt modelId="{7679ABFC-F7B1-4435-B187-529300D3965E}" type="parTrans" cxnId="{1F92AC46-61AF-4553-A284-2992A61749A7}">
      <dgm:prSet/>
      <dgm:spPr/>
      <dgm:t>
        <a:bodyPr/>
        <a:lstStyle/>
        <a:p>
          <a:endParaRPr lang="en-GB"/>
        </a:p>
      </dgm:t>
    </dgm:pt>
    <dgm:pt modelId="{62D19E2B-F666-42D4-A749-883CD1245E70}" type="sibTrans" cxnId="{1F92AC46-61AF-4553-A284-2992A61749A7}">
      <dgm:prSet/>
      <dgm:spPr/>
      <dgm:t>
        <a:bodyPr/>
        <a:lstStyle/>
        <a:p>
          <a:endParaRPr lang="en-GB"/>
        </a:p>
      </dgm:t>
    </dgm:pt>
    <dgm:pt modelId="{422A56E9-D517-433E-8561-613B01D42ED1}" type="pres">
      <dgm:prSet presAssocID="{C262ADD3-30D1-46A7-8F0D-8807E447B41D}" presName="linearFlow" presStyleCnt="0">
        <dgm:presLayoutVars>
          <dgm:dir/>
          <dgm:resizeHandles val="exact"/>
        </dgm:presLayoutVars>
      </dgm:prSet>
      <dgm:spPr/>
    </dgm:pt>
    <dgm:pt modelId="{769480B5-93F6-4EB9-8809-E80D0D51FA6F}" type="pres">
      <dgm:prSet presAssocID="{2A0584EB-2516-4123-A05F-48BF9321B1BD}" presName="composite" presStyleCnt="0"/>
      <dgm:spPr/>
    </dgm:pt>
    <dgm:pt modelId="{17EE0A55-77C9-4CB2-B514-92BFD0E5552E}" type="pres">
      <dgm:prSet presAssocID="{2A0584EB-2516-4123-A05F-48BF9321B1BD}" presName="imgShp" presStyleLbl="fgImgPlace1" presStyleIdx="0" presStyleCnt="5" custLinFactY="32171" custLinFactNeighborX="13390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E2D74BC-FECC-4A70-B82D-7BED7BB4928F}" type="pres">
      <dgm:prSet presAssocID="{2A0584EB-2516-4123-A05F-48BF9321B1BD}" presName="txShp" presStyleLbl="node1" presStyleIdx="0" presStyleCnt="5" custLinFactY="30984" custLinFactNeighborX="12368" custLinFactNeighborY="100000">
        <dgm:presLayoutVars>
          <dgm:bulletEnabled val="1"/>
        </dgm:presLayoutVars>
      </dgm:prSet>
      <dgm:spPr/>
    </dgm:pt>
    <dgm:pt modelId="{BD68EE14-C6D1-4AAC-ADFC-152F3D56A939}" type="pres">
      <dgm:prSet presAssocID="{93202880-1A20-4EE7-A91D-56385DC8B954}" presName="spacing" presStyleCnt="0"/>
      <dgm:spPr/>
    </dgm:pt>
    <dgm:pt modelId="{2BB2B76B-3585-48F9-8D81-795263D16F94}" type="pres">
      <dgm:prSet presAssocID="{3714C999-AFC8-474B-A478-BFC5F3D8767A}" presName="composite" presStyleCnt="0"/>
      <dgm:spPr/>
    </dgm:pt>
    <dgm:pt modelId="{8F99CC93-E171-4219-A48F-CCEA0610EAA1}" type="pres">
      <dgm:prSet presAssocID="{3714C999-AFC8-474B-A478-BFC5F3D8767A}" presName="imgShp" presStyleLbl="fgImgPlace1" presStyleIdx="1" presStyleCnt="5" custLinFactY="-16711" custLinFactNeighborX="13390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Classroom with solid fill"/>
        </a:ext>
      </dgm:extLst>
    </dgm:pt>
    <dgm:pt modelId="{DD54C2D3-2436-492E-AB48-6704EB935513}" type="pres">
      <dgm:prSet presAssocID="{3714C999-AFC8-474B-A478-BFC5F3D8767A}" presName="txShp" presStyleLbl="node1" presStyleIdx="1" presStyleCnt="5" custLinFactY="-16711" custLinFactNeighborX="12781" custLinFactNeighborY="-100000">
        <dgm:presLayoutVars>
          <dgm:bulletEnabled val="1"/>
        </dgm:presLayoutVars>
      </dgm:prSet>
      <dgm:spPr/>
    </dgm:pt>
    <dgm:pt modelId="{8B750578-6307-4E90-8521-D81FB6B0565D}" type="pres">
      <dgm:prSet presAssocID="{9EA55745-811F-4A06-A896-84CC7D08F3D3}" presName="spacing" presStyleCnt="0"/>
      <dgm:spPr/>
    </dgm:pt>
    <dgm:pt modelId="{0F75D81B-61FF-4D6C-BD50-3CDE93D5CBB9}" type="pres">
      <dgm:prSet presAssocID="{57541862-6538-440E-9716-B3A2E51B0B1A}" presName="composite" presStyleCnt="0"/>
      <dgm:spPr/>
    </dgm:pt>
    <dgm:pt modelId="{E215A3B6-AEC9-4863-B131-F768C112B724}" type="pres">
      <dgm:prSet presAssocID="{57541862-6538-440E-9716-B3A2E51B0B1A}" presName="imgShp" presStyleLbl="fgImgPlace1" presStyleIdx="2" presStyleCnt="5" custLinFactY="17604" custLinFactNeighborX="16464" custLinFactNeighborY="1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Books on shelf with solid fill"/>
        </a:ext>
      </dgm:extLst>
    </dgm:pt>
    <dgm:pt modelId="{12DF5DB7-023B-4899-8F60-8C7A0EF92938}" type="pres">
      <dgm:prSet presAssocID="{57541862-6538-440E-9716-B3A2E51B0B1A}" presName="txShp" presStyleLbl="node1" presStyleIdx="2" presStyleCnt="5" custLinFactY="21404" custLinFactNeighborX="12578" custLinFactNeighborY="100000">
        <dgm:presLayoutVars>
          <dgm:bulletEnabled val="1"/>
        </dgm:presLayoutVars>
      </dgm:prSet>
      <dgm:spPr/>
    </dgm:pt>
    <dgm:pt modelId="{A2BE6D41-8939-4115-B0CD-DDC6C9AC4A63}" type="pres">
      <dgm:prSet presAssocID="{B903AAB7-2D75-45C9-B4EA-E20D85D478D2}" presName="spacing" presStyleCnt="0"/>
      <dgm:spPr/>
    </dgm:pt>
    <dgm:pt modelId="{B4C5579D-6D88-4B0B-B73B-482FDE8A7C36}" type="pres">
      <dgm:prSet presAssocID="{94ACDF7C-F6DA-4449-B48E-C59133FD7DF9}" presName="composite" presStyleCnt="0"/>
      <dgm:spPr/>
    </dgm:pt>
    <dgm:pt modelId="{C80A012E-E826-4101-807C-11B5410307D4}" type="pres">
      <dgm:prSet presAssocID="{94ACDF7C-F6DA-4449-B48E-C59133FD7DF9}" presName="imgShp" presStyleLbl="fgImgPlace1" presStyleIdx="3" presStyleCnt="5" custLinFactY="13630" custLinFactNeighborX="14272" custLinFactNeighborY="10000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Lecturer with solid fill"/>
        </a:ext>
      </dgm:extLst>
    </dgm:pt>
    <dgm:pt modelId="{12EE097A-07FA-4CE9-A82C-6EFF9BEECD05}" type="pres">
      <dgm:prSet presAssocID="{94ACDF7C-F6DA-4449-B48E-C59133FD7DF9}" presName="txShp" presStyleLbl="node1" presStyleIdx="3" presStyleCnt="5" custLinFactY="10142" custLinFactNeighborX="12665" custLinFactNeighborY="100000">
        <dgm:presLayoutVars>
          <dgm:bulletEnabled val="1"/>
        </dgm:presLayoutVars>
      </dgm:prSet>
      <dgm:spPr/>
    </dgm:pt>
    <dgm:pt modelId="{29B15898-DA7E-4C0E-BECF-79C114E6938D}" type="pres">
      <dgm:prSet presAssocID="{62D19E2B-F666-42D4-A749-883CD1245E70}" presName="spacing" presStyleCnt="0"/>
      <dgm:spPr/>
    </dgm:pt>
    <dgm:pt modelId="{4059FDBE-E897-4A59-B66E-FF09E5414B27}" type="pres">
      <dgm:prSet presAssocID="{4A6661F8-DDAA-46C1-94AB-8C837DEDC290}" presName="composite" presStyleCnt="0"/>
      <dgm:spPr/>
    </dgm:pt>
    <dgm:pt modelId="{A54EDFB5-EF07-4347-A93A-26E4FD442481}" type="pres">
      <dgm:prSet presAssocID="{4A6661F8-DDAA-46C1-94AB-8C837DEDC290}" presName="imgShp" presStyleLbl="fgImgPlace1" presStyleIdx="4" presStyleCnt="5" custLinFactY="-100000" custLinFactNeighborX="13390" custLinFactNeighborY="-17022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A9988268-0761-4317-BF03-FFF5FEEB4AEC}" type="pres">
      <dgm:prSet presAssocID="{4A6661F8-DDAA-46C1-94AB-8C837DEDC290}" presName="txShp" presStyleLbl="node1" presStyleIdx="4" presStyleCnt="5" custLinFactY="-100000" custLinFactNeighborX="12482" custLinFactNeighborY="-170229">
        <dgm:presLayoutVars>
          <dgm:bulletEnabled val="1"/>
        </dgm:presLayoutVars>
      </dgm:prSet>
      <dgm:spPr/>
    </dgm:pt>
  </dgm:ptLst>
  <dgm:cxnLst>
    <dgm:cxn modelId="{4B202617-6BFE-417B-91BB-28D6B648AC20}" srcId="{C262ADD3-30D1-46A7-8F0D-8807E447B41D}" destId="{3714C999-AFC8-474B-A478-BFC5F3D8767A}" srcOrd="1" destOrd="0" parTransId="{2D01EB22-8A6A-455E-B99D-1AB735C75D59}" sibTransId="{9EA55745-811F-4A06-A896-84CC7D08F3D3}"/>
    <dgm:cxn modelId="{31C77C34-6B27-49FE-BDA5-6773BB6EC1E5}" type="presOf" srcId="{3714C999-AFC8-474B-A478-BFC5F3D8767A}" destId="{DD54C2D3-2436-492E-AB48-6704EB935513}" srcOrd="0" destOrd="0" presId="urn:microsoft.com/office/officeart/2005/8/layout/vList3"/>
    <dgm:cxn modelId="{1F92AC46-61AF-4553-A284-2992A61749A7}" srcId="{C262ADD3-30D1-46A7-8F0D-8807E447B41D}" destId="{94ACDF7C-F6DA-4449-B48E-C59133FD7DF9}" srcOrd="3" destOrd="0" parTransId="{7679ABFC-F7B1-4435-B187-529300D3965E}" sibTransId="{62D19E2B-F666-42D4-A749-883CD1245E70}"/>
    <dgm:cxn modelId="{92CE544E-B7ED-4F11-AFA9-A4C5EAE7C682}" srcId="{C262ADD3-30D1-46A7-8F0D-8807E447B41D}" destId="{57541862-6538-440E-9716-B3A2E51B0B1A}" srcOrd="2" destOrd="0" parTransId="{487A72F1-CB36-47A4-8DEF-ACC850E59490}" sibTransId="{B903AAB7-2D75-45C9-B4EA-E20D85D478D2}"/>
    <dgm:cxn modelId="{F5B94851-74B0-4C7C-8A74-A16E8A561C60}" type="presOf" srcId="{4A6661F8-DDAA-46C1-94AB-8C837DEDC290}" destId="{A9988268-0761-4317-BF03-FFF5FEEB4AEC}" srcOrd="0" destOrd="0" presId="urn:microsoft.com/office/officeart/2005/8/layout/vList3"/>
    <dgm:cxn modelId="{E61FE186-591F-48E5-A150-6B049C23A76F}" type="presOf" srcId="{57541862-6538-440E-9716-B3A2E51B0B1A}" destId="{12DF5DB7-023B-4899-8F60-8C7A0EF92938}" srcOrd="0" destOrd="0" presId="urn:microsoft.com/office/officeart/2005/8/layout/vList3"/>
    <dgm:cxn modelId="{B2760587-3912-4F27-9B69-9AC856A5FCC8}" type="presOf" srcId="{2A0584EB-2516-4123-A05F-48BF9321B1BD}" destId="{5E2D74BC-FECC-4A70-B82D-7BED7BB4928F}" srcOrd="0" destOrd="0" presId="urn:microsoft.com/office/officeart/2005/8/layout/vList3"/>
    <dgm:cxn modelId="{3EC4548B-5471-4283-B604-D9B810B92654}" type="presOf" srcId="{94ACDF7C-F6DA-4449-B48E-C59133FD7DF9}" destId="{12EE097A-07FA-4CE9-A82C-6EFF9BEECD05}" srcOrd="0" destOrd="0" presId="urn:microsoft.com/office/officeart/2005/8/layout/vList3"/>
    <dgm:cxn modelId="{736DBA9D-005B-4B3A-9A41-BA6D1A2EB466}" srcId="{C262ADD3-30D1-46A7-8F0D-8807E447B41D}" destId="{4A6661F8-DDAA-46C1-94AB-8C837DEDC290}" srcOrd="4" destOrd="0" parTransId="{4EEF3D06-DF59-4FE5-A686-4E8BD62CCE4B}" sibTransId="{3CE3D8E3-3E2A-4783-825E-327A093055B9}"/>
    <dgm:cxn modelId="{4B78BFF6-0BA4-4CED-B7D6-AF1862274A8F}" type="presOf" srcId="{C262ADD3-30D1-46A7-8F0D-8807E447B41D}" destId="{422A56E9-D517-433E-8561-613B01D42ED1}" srcOrd="0" destOrd="0" presId="urn:microsoft.com/office/officeart/2005/8/layout/vList3"/>
    <dgm:cxn modelId="{5E20D1FD-2B03-41F4-8D75-3BF9934DFBDE}" srcId="{C262ADD3-30D1-46A7-8F0D-8807E447B41D}" destId="{2A0584EB-2516-4123-A05F-48BF9321B1BD}" srcOrd="0" destOrd="0" parTransId="{63A76132-108D-41A5-AA66-581F3F9FA41F}" sibTransId="{93202880-1A20-4EE7-A91D-56385DC8B954}"/>
    <dgm:cxn modelId="{DE768F42-7783-4480-955E-0022F2926A92}" type="presParOf" srcId="{422A56E9-D517-433E-8561-613B01D42ED1}" destId="{769480B5-93F6-4EB9-8809-E80D0D51FA6F}" srcOrd="0" destOrd="0" presId="urn:microsoft.com/office/officeart/2005/8/layout/vList3"/>
    <dgm:cxn modelId="{494EF091-33B2-4EF9-AAB2-0D3DEFAD4C7F}" type="presParOf" srcId="{769480B5-93F6-4EB9-8809-E80D0D51FA6F}" destId="{17EE0A55-77C9-4CB2-B514-92BFD0E5552E}" srcOrd="0" destOrd="0" presId="urn:microsoft.com/office/officeart/2005/8/layout/vList3"/>
    <dgm:cxn modelId="{63B3B701-8A2E-4797-BDDB-88AFD884B9C0}" type="presParOf" srcId="{769480B5-93F6-4EB9-8809-E80D0D51FA6F}" destId="{5E2D74BC-FECC-4A70-B82D-7BED7BB4928F}" srcOrd="1" destOrd="0" presId="urn:microsoft.com/office/officeart/2005/8/layout/vList3"/>
    <dgm:cxn modelId="{2D80315A-C376-4EC2-BB94-55B44DDA98F3}" type="presParOf" srcId="{422A56E9-D517-433E-8561-613B01D42ED1}" destId="{BD68EE14-C6D1-4AAC-ADFC-152F3D56A939}" srcOrd="1" destOrd="0" presId="urn:microsoft.com/office/officeart/2005/8/layout/vList3"/>
    <dgm:cxn modelId="{76BF9B27-23C6-4947-AB09-B8AE253086C7}" type="presParOf" srcId="{422A56E9-D517-433E-8561-613B01D42ED1}" destId="{2BB2B76B-3585-48F9-8D81-795263D16F94}" srcOrd="2" destOrd="0" presId="urn:microsoft.com/office/officeart/2005/8/layout/vList3"/>
    <dgm:cxn modelId="{00E2113F-7F71-4B38-A4CD-CA852655507E}" type="presParOf" srcId="{2BB2B76B-3585-48F9-8D81-795263D16F94}" destId="{8F99CC93-E171-4219-A48F-CCEA0610EAA1}" srcOrd="0" destOrd="0" presId="urn:microsoft.com/office/officeart/2005/8/layout/vList3"/>
    <dgm:cxn modelId="{6171FA62-ED9D-4C6B-978D-7D00B7AA9661}" type="presParOf" srcId="{2BB2B76B-3585-48F9-8D81-795263D16F94}" destId="{DD54C2D3-2436-492E-AB48-6704EB935513}" srcOrd="1" destOrd="0" presId="urn:microsoft.com/office/officeart/2005/8/layout/vList3"/>
    <dgm:cxn modelId="{EE5B1135-E34F-4EEF-BD25-E5027172FD0D}" type="presParOf" srcId="{422A56E9-D517-433E-8561-613B01D42ED1}" destId="{8B750578-6307-4E90-8521-D81FB6B0565D}" srcOrd="3" destOrd="0" presId="urn:microsoft.com/office/officeart/2005/8/layout/vList3"/>
    <dgm:cxn modelId="{93368C7A-2483-4C30-8656-154B3DE46FAC}" type="presParOf" srcId="{422A56E9-D517-433E-8561-613B01D42ED1}" destId="{0F75D81B-61FF-4D6C-BD50-3CDE93D5CBB9}" srcOrd="4" destOrd="0" presId="urn:microsoft.com/office/officeart/2005/8/layout/vList3"/>
    <dgm:cxn modelId="{8FBFEB8F-6026-4D7E-8E36-C06AACEAECC4}" type="presParOf" srcId="{0F75D81B-61FF-4D6C-BD50-3CDE93D5CBB9}" destId="{E215A3B6-AEC9-4863-B131-F768C112B724}" srcOrd="0" destOrd="0" presId="urn:microsoft.com/office/officeart/2005/8/layout/vList3"/>
    <dgm:cxn modelId="{34D132D3-6203-402D-9CE2-BAC3DDA6CDE1}" type="presParOf" srcId="{0F75D81B-61FF-4D6C-BD50-3CDE93D5CBB9}" destId="{12DF5DB7-023B-4899-8F60-8C7A0EF92938}" srcOrd="1" destOrd="0" presId="urn:microsoft.com/office/officeart/2005/8/layout/vList3"/>
    <dgm:cxn modelId="{1A601E26-40F1-49F1-B771-2D84B9EDFE6F}" type="presParOf" srcId="{422A56E9-D517-433E-8561-613B01D42ED1}" destId="{A2BE6D41-8939-4115-B0CD-DDC6C9AC4A63}" srcOrd="5" destOrd="0" presId="urn:microsoft.com/office/officeart/2005/8/layout/vList3"/>
    <dgm:cxn modelId="{7629E99E-9373-4ABB-9ECC-0424EB706632}" type="presParOf" srcId="{422A56E9-D517-433E-8561-613B01D42ED1}" destId="{B4C5579D-6D88-4B0B-B73B-482FDE8A7C36}" srcOrd="6" destOrd="0" presId="urn:microsoft.com/office/officeart/2005/8/layout/vList3"/>
    <dgm:cxn modelId="{2B776471-51D1-4CBB-944E-A86192F3243E}" type="presParOf" srcId="{B4C5579D-6D88-4B0B-B73B-482FDE8A7C36}" destId="{C80A012E-E826-4101-807C-11B5410307D4}" srcOrd="0" destOrd="0" presId="urn:microsoft.com/office/officeart/2005/8/layout/vList3"/>
    <dgm:cxn modelId="{1BE41A95-0039-48EB-8C8B-B76BB15D9CFA}" type="presParOf" srcId="{B4C5579D-6D88-4B0B-B73B-482FDE8A7C36}" destId="{12EE097A-07FA-4CE9-A82C-6EFF9BEECD05}" srcOrd="1" destOrd="0" presId="urn:microsoft.com/office/officeart/2005/8/layout/vList3"/>
    <dgm:cxn modelId="{E94DCD56-E0B4-467A-8521-2EDF5154BE11}" type="presParOf" srcId="{422A56E9-D517-433E-8561-613B01D42ED1}" destId="{29B15898-DA7E-4C0E-BECF-79C114E6938D}" srcOrd="7" destOrd="0" presId="urn:microsoft.com/office/officeart/2005/8/layout/vList3"/>
    <dgm:cxn modelId="{EAE34808-CF82-44C8-BDA6-312BA762B492}" type="presParOf" srcId="{422A56E9-D517-433E-8561-613B01D42ED1}" destId="{4059FDBE-E897-4A59-B66E-FF09E5414B27}" srcOrd="8" destOrd="0" presId="urn:microsoft.com/office/officeart/2005/8/layout/vList3"/>
    <dgm:cxn modelId="{0EEB75C0-BAF4-4409-BE24-A79125C93D4C}" type="presParOf" srcId="{4059FDBE-E897-4A59-B66E-FF09E5414B27}" destId="{A54EDFB5-EF07-4347-A93A-26E4FD442481}" srcOrd="0" destOrd="0" presId="urn:microsoft.com/office/officeart/2005/8/layout/vList3"/>
    <dgm:cxn modelId="{FE581D5A-9218-4D07-9777-AEE10E4E99CB}" type="presParOf" srcId="{4059FDBE-E897-4A59-B66E-FF09E5414B27}" destId="{A9988268-0761-4317-BF03-FFF5FEEB4A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D74BC-FECC-4A70-B82D-7BED7BB4928F}">
      <dsp:nvSpPr>
        <dsp:cNvPr id="0" name=""/>
        <dsp:cNvSpPr/>
      </dsp:nvSpPr>
      <dsp:spPr>
        <a:xfrm rot="10800000">
          <a:off x="1973866" y="1011710"/>
          <a:ext cx="4743208" cy="770033"/>
        </a:xfrm>
        <a:prstGeom prst="homePlate">
          <a:avLst/>
        </a:prstGeom>
        <a:solidFill>
          <a:schemeClr val="bg1"/>
        </a:solidFill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56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accent1">
                  <a:lumMod val="50000"/>
                </a:schemeClr>
              </a:solidFill>
            </a:rPr>
            <a:t>Facilitating Expert</a:t>
          </a:r>
        </a:p>
      </dsp:txBody>
      <dsp:txXfrm rot="10800000">
        <a:off x="2166374" y="1011710"/>
        <a:ext cx="4550700" cy="770033"/>
      </dsp:txXfrm>
    </dsp:sp>
    <dsp:sp modelId="{17EE0A55-77C9-4CB2-B514-92BFD0E5552E}">
      <dsp:nvSpPr>
        <dsp:cNvPr id="0" name=""/>
        <dsp:cNvSpPr/>
      </dsp:nvSpPr>
      <dsp:spPr>
        <a:xfrm>
          <a:off x="1105317" y="1020850"/>
          <a:ext cx="770033" cy="7700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4C2D3-2436-492E-AB48-6704EB935513}">
      <dsp:nvSpPr>
        <dsp:cNvPr id="0" name=""/>
        <dsp:cNvSpPr/>
      </dsp:nvSpPr>
      <dsp:spPr>
        <a:xfrm rot="10800000">
          <a:off x="1993455" y="104270"/>
          <a:ext cx="4743208" cy="770033"/>
        </a:xfrm>
        <a:prstGeom prst="homePlate">
          <a:avLst/>
        </a:prstGeom>
        <a:solidFill>
          <a:schemeClr val="bg1"/>
        </a:solidFill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56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accent1">
                  <a:lumMod val="50000"/>
                </a:schemeClr>
              </a:solidFill>
            </a:rPr>
            <a:t>Training Session</a:t>
          </a:r>
        </a:p>
      </dsp:txBody>
      <dsp:txXfrm rot="10800000">
        <a:off x="2185963" y="104270"/>
        <a:ext cx="4550700" cy="770033"/>
      </dsp:txXfrm>
    </dsp:sp>
    <dsp:sp modelId="{8F99CC93-E171-4219-A48F-CCEA0610EAA1}">
      <dsp:nvSpPr>
        <dsp:cNvPr id="0" name=""/>
        <dsp:cNvSpPr/>
      </dsp:nvSpPr>
      <dsp:spPr>
        <a:xfrm>
          <a:off x="1105317" y="104270"/>
          <a:ext cx="770033" cy="77003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F5DB7-023B-4899-8F60-8C7A0EF92938}">
      <dsp:nvSpPr>
        <dsp:cNvPr id="0" name=""/>
        <dsp:cNvSpPr/>
      </dsp:nvSpPr>
      <dsp:spPr>
        <a:xfrm rot="10800000">
          <a:off x="1983826" y="2937728"/>
          <a:ext cx="4743208" cy="770033"/>
        </a:xfrm>
        <a:prstGeom prst="homePlate">
          <a:avLst/>
        </a:prstGeom>
        <a:solidFill>
          <a:schemeClr val="bg1"/>
        </a:solidFill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56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accent1">
                  <a:lumMod val="50000"/>
                </a:schemeClr>
              </a:solidFill>
            </a:rPr>
            <a:t>Resources</a:t>
          </a:r>
        </a:p>
      </dsp:txBody>
      <dsp:txXfrm rot="10800000">
        <a:off x="2176334" y="2937728"/>
        <a:ext cx="4550700" cy="770033"/>
      </dsp:txXfrm>
    </dsp:sp>
    <dsp:sp modelId="{E215A3B6-AEC9-4863-B131-F768C112B724}">
      <dsp:nvSpPr>
        <dsp:cNvPr id="0" name=""/>
        <dsp:cNvSpPr/>
      </dsp:nvSpPr>
      <dsp:spPr>
        <a:xfrm>
          <a:off x="1128987" y="2908467"/>
          <a:ext cx="770033" cy="77003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E097A-07FA-4CE9-A82C-6EFF9BEECD05}">
      <dsp:nvSpPr>
        <dsp:cNvPr id="0" name=""/>
        <dsp:cNvSpPr/>
      </dsp:nvSpPr>
      <dsp:spPr>
        <a:xfrm rot="10800000">
          <a:off x="1987953" y="3850900"/>
          <a:ext cx="4743208" cy="770033"/>
        </a:xfrm>
        <a:prstGeom prst="homePlate">
          <a:avLst/>
        </a:prstGeom>
        <a:noFill/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56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accent1">
                  <a:lumMod val="50000"/>
                </a:schemeClr>
              </a:solidFill>
            </a:rPr>
            <a:t>Senior Leadership Endorsement</a:t>
          </a:r>
        </a:p>
      </dsp:txBody>
      <dsp:txXfrm rot="10800000">
        <a:off x="2180461" y="3850900"/>
        <a:ext cx="4550700" cy="770033"/>
      </dsp:txXfrm>
    </dsp:sp>
    <dsp:sp modelId="{C80A012E-E826-4101-807C-11B5410307D4}">
      <dsp:nvSpPr>
        <dsp:cNvPr id="0" name=""/>
        <dsp:cNvSpPr/>
      </dsp:nvSpPr>
      <dsp:spPr>
        <a:xfrm>
          <a:off x="1112108" y="3877759"/>
          <a:ext cx="770033" cy="770033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88268-0761-4317-BF03-FFF5FEEB4AEC}">
      <dsp:nvSpPr>
        <dsp:cNvPr id="0" name=""/>
        <dsp:cNvSpPr/>
      </dsp:nvSpPr>
      <dsp:spPr>
        <a:xfrm rot="10800000">
          <a:off x="1979273" y="1921812"/>
          <a:ext cx="4743208" cy="770033"/>
        </a:xfrm>
        <a:prstGeom prst="homePlate">
          <a:avLst/>
        </a:prstGeom>
        <a:solidFill>
          <a:schemeClr val="bg1"/>
        </a:solidFill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56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accent1">
                  <a:lumMod val="50000"/>
                </a:schemeClr>
              </a:solidFill>
            </a:rPr>
            <a:t>Time</a:t>
          </a:r>
        </a:p>
      </dsp:txBody>
      <dsp:txXfrm rot="10800000">
        <a:off x="2171781" y="1921812"/>
        <a:ext cx="4550700" cy="770033"/>
      </dsp:txXfrm>
    </dsp:sp>
    <dsp:sp modelId="{A54EDFB5-EF07-4347-A93A-26E4FD442481}">
      <dsp:nvSpPr>
        <dsp:cNvPr id="0" name=""/>
        <dsp:cNvSpPr/>
      </dsp:nvSpPr>
      <dsp:spPr>
        <a:xfrm>
          <a:off x="1105317" y="1921812"/>
          <a:ext cx="770033" cy="770033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B207C-FE65-46BD-95CF-17B9EE4A4637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B6533-001E-4D21-BE25-754A17839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4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495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33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184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613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724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970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93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38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647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67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790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586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94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55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9E6951-6E8B-437A-8930-1EE77192C3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E38B-BE09-4C00-A9A4-032788B34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7C81A-6294-4B8E-839A-03245E732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6EC05-A2DB-446A-ABA1-631DAEF3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E54F-218E-434F-8E78-D88078D8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C725-D3B9-4FEA-BE2F-86E271DC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20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8034-E3D0-4923-8345-9F2A8090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F3EE9-FD38-45DA-9739-165459620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260F6-159A-4EB0-8EA4-E8F57964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8560A-7ED0-43E6-8F59-A79F6703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A689F-6073-477C-ADC5-EFB763AD3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98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6AFF1-DB0E-42F4-AD9C-6DF20DF67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3D1A7-AD9A-4AD4-8615-7803B8BC7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412F7-1B63-4090-83C4-B1F09CAD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808BE-369C-4A42-8F75-411C1366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8B2D-11A0-475E-890B-5E484B01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29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406E-D060-48F0-90CF-F8ABFD1D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9A53B-632F-425A-8C45-18DE680F8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12169-5196-4702-A56C-A887A298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020DA-2E59-4EFD-B76C-E263B86E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5370F-3988-4F79-B62F-B29FB541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71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81D6-842C-4276-A751-E554972D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4C4DB-FBEC-4C16-9523-D2B64197C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A5E7A-AB10-4953-82DA-60CDC05DB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50B25-32F5-43F2-B8D6-B50E0269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5DD63-C1D2-4ECC-B291-0156C542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02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B371-4316-4D70-BF88-2688700A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BC6FC-28A5-43F5-A1F3-A1FF57FF2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ABAC9-7CC7-4B5B-B4D7-4DB38D6A3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6948F-1511-4FBD-9684-3F9EAB47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292BA-99F6-4C2E-BF05-F171C849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D271B-9CD6-4387-81B7-E4F53B5B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544D-A15E-459B-81C9-7A9AEE640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37602-D773-48EC-A013-0D0D0F6D8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8D6BB-C5F6-4F4A-9323-1DF106119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21F03-8C0D-4BA6-83AA-65D82A14B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3532C-E344-4A00-A4DB-0E0C166E7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CAFEB-9DE6-4199-B243-E79C8FC6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E6070-A8EF-45EE-B89E-9B220315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933E1A-C5F1-4CFC-8C2A-DE5F4E50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82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61E6-8530-4E0B-9941-31AF9AF7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489FC5-E32C-4978-9C7F-37F593E5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561EF-ABD0-415C-A2DF-985D1C781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658E8-5F76-416F-9E1A-CCFA8B1A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16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93C29-E356-4159-981B-E42820FD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ABCB7-5FCB-4E5A-B382-B4EAA820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D0F9-32DD-4F91-9A97-967CFF68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34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EE5C-88BC-43FC-BC3A-DF9ACE8F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B225E-8C30-4A89-A0DA-C967ED154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4F518-F5EA-4064-B7F9-72433BD76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F4507-AD05-4889-837C-CA177798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B93A4-9C8F-40E8-9259-1AC0BC42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183A1-11EF-4E63-8DA9-5A9EF019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78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3B88-5521-443D-ACBC-044B2F82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60AAD-F0D1-4447-BDC0-22E01C69C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07021-D299-4FA2-B004-7E6DF117B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782DB-C221-407F-BB56-67C9C03F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6DBC2-9712-4132-92B9-AAF07A83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2CB36-C948-46DF-BCAF-286A9BA0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2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55D4D-6F1C-4C58-8DE9-98EE6CAC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58D6E-1980-4C6A-B2BD-54F566F46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7D477-995A-4121-B21F-50C3AC22D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E6ADF-A020-4F9F-B44D-4BC716026C5F}" type="datetimeFigureOut">
              <a:rPr lang="en-GB" smtClean="0"/>
              <a:t>09/10/2021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89232-E1EB-4510-AA78-20925B46E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4F807-3099-49A8-9B45-99A5B9E35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6B05-E9AF-40BF-836F-C3C39F3789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69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9.svg"/><Relationship Id="rId5" Type="http://schemas.openxmlformats.org/officeDocument/2006/relationships/image" Target="../media/image11.svg"/><Relationship Id="rId10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n.anderson@sunderland.ac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ellen.gambles@sunderlan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2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C5825D-0F74-4422-B7FF-ED5FC130F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Teachers' Engagement with Teaching Games for Understanding and Perceived Barriers to Implementation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0F4E5-A765-40CC-B117-0E3BEBB7D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FFFFFF"/>
                </a:solidFill>
              </a:rPr>
              <a:t>Dr Steven Anderson and Ellen-Alyssa Gambles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245282-5BD7-4E15-82DC-5D2778627B9C}"/>
              </a:ext>
            </a:extLst>
          </p:cNvPr>
          <p:cNvGrpSpPr/>
          <p:nvPr/>
        </p:nvGrpSpPr>
        <p:grpSpPr>
          <a:xfrm>
            <a:off x="-15877" y="6058720"/>
            <a:ext cx="2648150" cy="809351"/>
            <a:chOff x="0" y="6017531"/>
            <a:chExt cx="2648150" cy="8093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E547723-DDDE-49BF-9CEB-C5DE6896AC76}"/>
                </a:ext>
              </a:extLst>
            </p:cNvPr>
            <p:cNvSpPr/>
            <p:nvPr/>
          </p:nvSpPr>
          <p:spPr>
            <a:xfrm>
              <a:off x="0" y="6017531"/>
              <a:ext cx="2648150" cy="80935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41538DC-B6AF-471B-B04A-0D28F9058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817" y="6092326"/>
              <a:ext cx="2432515" cy="682811"/>
            </a:xfrm>
            <a:prstGeom prst="rect">
              <a:avLst/>
            </a:prstGeom>
            <a:ln w="3175">
              <a:solidFill>
                <a:sysClr val="window" lastClr="FFFFFF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29892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842768-AA60-44C6-9CA7-CF72964C9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30264"/>
              </p:ext>
            </p:extLst>
          </p:nvPr>
        </p:nvGraphicFramePr>
        <p:xfrm>
          <a:off x="147976" y="56958"/>
          <a:ext cx="8428382" cy="6744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7363">
                  <a:extLst>
                    <a:ext uri="{9D8B030D-6E8A-4147-A177-3AD203B41FA5}">
                      <a16:colId xmlns:a16="http://schemas.microsoft.com/office/drawing/2014/main" val="2109256126"/>
                    </a:ext>
                  </a:extLst>
                </a:gridCol>
                <a:gridCol w="948000">
                  <a:extLst>
                    <a:ext uri="{9D8B030D-6E8A-4147-A177-3AD203B41FA5}">
                      <a16:colId xmlns:a16="http://schemas.microsoft.com/office/drawing/2014/main" val="2881017161"/>
                    </a:ext>
                  </a:extLst>
                </a:gridCol>
                <a:gridCol w="730112">
                  <a:extLst>
                    <a:ext uri="{9D8B030D-6E8A-4147-A177-3AD203B41FA5}">
                      <a16:colId xmlns:a16="http://schemas.microsoft.com/office/drawing/2014/main" val="3464438877"/>
                    </a:ext>
                  </a:extLst>
                </a:gridCol>
                <a:gridCol w="990865">
                  <a:extLst>
                    <a:ext uri="{9D8B030D-6E8A-4147-A177-3AD203B41FA5}">
                      <a16:colId xmlns:a16="http://schemas.microsoft.com/office/drawing/2014/main" val="3627590329"/>
                    </a:ext>
                  </a:extLst>
                </a:gridCol>
                <a:gridCol w="792042">
                  <a:extLst>
                    <a:ext uri="{9D8B030D-6E8A-4147-A177-3AD203B41FA5}">
                      <a16:colId xmlns:a16="http://schemas.microsoft.com/office/drawing/2014/main" val="4120255137"/>
                    </a:ext>
                  </a:extLst>
                </a:gridCol>
              </a:tblGrid>
              <a:tr h="39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Barrier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Mean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Standard Deviation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Sig (two-tailed)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extLst>
                  <a:ext uri="{0D108BD9-81ED-4DB2-BD59-A6C34878D82A}">
                    <a16:rowId xmlns:a16="http://schemas.microsoft.com/office/drawing/2014/main" val="1812937820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Lack of Time- for Planning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3.05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0.017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759802785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0.80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3351484116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3967136683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Lack of Time- within lessons to teach TGfU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2.52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0.029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226746902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0.72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3778362573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120711892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Lack of understanding- needing to teach the skills first then focus on TGfU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3.41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1.37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0.003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826759317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0.91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849906070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3077447191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Lack of understanding- unsure how to apply TGfU in practice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3.11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1.49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0.002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2081273652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0.92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2257138349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3545174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Lack of knowledge- of how pupils with different abilities cope with TGfU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3.05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0.12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3797817520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2.52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101555690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468824077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Lack of knowledge-lack of training in how to apply TGfU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3.23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1.34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0.002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643265520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0.99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23379476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970773245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Teachers' reluctance to change how they teach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1.35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0.49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0.496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244389721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0.71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703366018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308197572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Colleagues' reluctance to change how they teach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905736740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0.86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065033088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2590545441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Lack of support- from university lecturers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2.76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1.48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0.118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797570169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1.14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2528653583"/>
                  </a:ext>
                </a:extLst>
              </a:tr>
              <a:tr h="16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79270296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Lack of support- from school mentors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2.88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1.40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0.074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104738313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2.05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1.34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442797465"/>
                  </a:ext>
                </a:extLst>
              </a:tr>
              <a:tr h="3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364962625"/>
                  </a:ext>
                </a:extLst>
              </a:tr>
              <a:tr h="165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Lack of support- from colleagues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0.88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0.668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2552289816"/>
                  </a:ext>
                </a:extLst>
              </a:tr>
              <a:tr h="1659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1.70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0.98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/>
                </a:tc>
                <a:extLst>
                  <a:ext uri="{0D108BD9-81ED-4DB2-BD59-A6C34878D82A}">
                    <a16:rowId xmlns:a16="http://schemas.microsoft.com/office/drawing/2014/main" val="1160344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57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58" y="23819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Findings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936" y="1512171"/>
            <a:ext cx="7701281" cy="49960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 dirty="0"/>
              <a:t>Despite the reduction of some of the key barriers the focus groups and open-ended questionnaire opportunities allowed the teachers to discuss continued constraints upon their practice. 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Lack of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Sport Content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Different Abilities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Lack of understanding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Confidence and Preparedness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Loss of Control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pic>
        <p:nvPicPr>
          <p:cNvPr id="7" name="Graphic 6" descr="Books with solid fill">
            <a:extLst>
              <a:ext uri="{FF2B5EF4-FFF2-40B4-BE49-F238E27FC236}">
                <a16:creationId xmlns:a16="http://schemas.microsoft.com/office/drawing/2014/main" id="{0115CCA4-1B56-4E1C-8E51-822A7829EE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536" y="2756504"/>
            <a:ext cx="914400" cy="914400"/>
          </a:xfrm>
          <a:prstGeom prst="rect">
            <a:avLst/>
          </a:prstGeom>
        </p:spPr>
      </p:pic>
      <p:pic>
        <p:nvPicPr>
          <p:cNvPr id="8" name="Graphic 7" descr="Clock with solid fill">
            <a:extLst>
              <a:ext uri="{FF2B5EF4-FFF2-40B4-BE49-F238E27FC236}">
                <a16:creationId xmlns:a16="http://schemas.microsoft.com/office/drawing/2014/main" id="{C4FD500D-F946-46D4-B44B-34DC0B2320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9857" y="2756504"/>
            <a:ext cx="914400" cy="914400"/>
          </a:xfrm>
          <a:prstGeom prst="rect">
            <a:avLst/>
          </a:prstGeom>
        </p:spPr>
      </p:pic>
      <p:pic>
        <p:nvPicPr>
          <p:cNvPr id="9" name="Graphic 8" descr="Fork In Road with solid fill">
            <a:extLst>
              <a:ext uri="{FF2B5EF4-FFF2-40B4-BE49-F238E27FC236}">
                <a16:creationId xmlns:a16="http://schemas.microsoft.com/office/drawing/2014/main" id="{A0EC5087-AC9D-4143-9862-0A4C55F3AA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32192" y="4829213"/>
            <a:ext cx="914400" cy="914400"/>
          </a:xfrm>
          <a:prstGeom prst="rect">
            <a:avLst/>
          </a:prstGeom>
        </p:spPr>
      </p:pic>
      <p:pic>
        <p:nvPicPr>
          <p:cNvPr id="10" name="Graphic 9" descr="Head with gears with solid fill">
            <a:extLst>
              <a:ext uri="{FF2B5EF4-FFF2-40B4-BE49-F238E27FC236}">
                <a16:creationId xmlns:a16="http://schemas.microsoft.com/office/drawing/2014/main" id="{A731A075-E384-4C6A-A1F8-3076E3BA169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8667" y="4829213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052410B-D616-488F-9BF5-356D6832511A}"/>
              </a:ext>
            </a:extLst>
          </p:cNvPr>
          <p:cNvSpPr txBox="1"/>
          <p:nvPr/>
        </p:nvSpPr>
        <p:spPr>
          <a:xfrm>
            <a:off x="5817440" y="2759990"/>
            <a:ext cx="2979881" cy="3014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700" dirty="0"/>
              <a:t>Lack of time</a:t>
            </a:r>
          </a:p>
          <a:p>
            <a:pPr marL="285750" indent="-285750">
              <a:lnSpc>
                <a:spcPct val="90000"/>
              </a:lnSpc>
              <a:spcBef>
                <a:spcPts val="751"/>
              </a:spcBef>
              <a:buFont typeface="Wingdings" panose="05000000000000000000" pitchFamily="2" charset="2"/>
              <a:buChar char="Ø"/>
            </a:pPr>
            <a:r>
              <a:rPr lang="en-GB" sz="1700" dirty="0"/>
              <a:t>Planning</a:t>
            </a:r>
          </a:p>
          <a:p>
            <a:pPr marL="285750" indent="-285750">
              <a:lnSpc>
                <a:spcPct val="90000"/>
              </a:lnSpc>
              <a:spcBef>
                <a:spcPts val="751"/>
              </a:spcBef>
              <a:buFont typeface="Wingdings" panose="05000000000000000000" pitchFamily="2" charset="2"/>
              <a:buChar char="Ø"/>
            </a:pPr>
            <a:r>
              <a:rPr lang="en-GB" sz="1700" dirty="0"/>
              <a:t>Game Set-Up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Reluctance to change</a:t>
            </a:r>
          </a:p>
          <a:p>
            <a:pPr marL="285750" indent="-285750">
              <a:lnSpc>
                <a:spcPct val="90000"/>
              </a:lnSpc>
              <a:spcBef>
                <a:spcPts val="751"/>
              </a:spcBef>
              <a:buFont typeface="Wingdings" panose="05000000000000000000" pitchFamily="2" charset="2"/>
              <a:buChar char="Ø"/>
            </a:pPr>
            <a:r>
              <a:rPr lang="en-GB" sz="1700" dirty="0"/>
              <a:t>Willingness to try</a:t>
            </a:r>
          </a:p>
          <a:p>
            <a:pPr marL="285750" indent="-285750">
              <a:lnSpc>
                <a:spcPct val="90000"/>
              </a:lnSpc>
              <a:spcBef>
                <a:spcPts val="751"/>
              </a:spcBef>
              <a:buFont typeface="Wingdings" panose="05000000000000000000" pitchFamily="2" charset="2"/>
              <a:buChar char="Ø"/>
            </a:pPr>
            <a:r>
              <a:rPr lang="en-GB" sz="1700" dirty="0"/>
              <a:t>Increased pupil engagement</a:t>
            </a:r>
          </a:p>
        </p:txBody>
      </p:sp>
    </p:spTree>
    <p:extLst>
      <p:ext uri="{BB962C8B-B14F-4D97-AF65-F5344CB8AC3E}">
        <p14:creationId xmlns:p14="http://schemas.microsoft.com/office/powerpoint/2010/main" val="16040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Recommendations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CEA00E73-7C8E-4D34-B7C9-09A36E2DB2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0096783"/>
              </p:ext>
            </p:extLst>
          </p:nvPr>
        </p:nvGraphicFramePr>
        <p:xfrm>
          <a:off x="797386" y="1850299"/>
          <a:ext cx="7132644" cy="477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17563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Future Directions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137" y="2358913"/>
            <a:ext cx="7749565" cy="21401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There is need for more longitudinal interventions which support teachers in the use of innovative approaches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An understanding of the political agendas and institutional practices which constrain teachers is required to find solutions to integrate innovative approaches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82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Future Directions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94" y="2115648"/>
            <a:ext cx="7953506" cy="262670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Phase 3 was originally planned to investigate one school from Phase 2 through the complete change of their Year 8 curriculum to follow a games-based approach. *</a:t>
            </a:r>
            <a:r>
              <a:rPr lang="en-GB" sz="2000" dirty="0" err="1"/>
              <a:t>Covid</a:t>
            </a:r>
            <a:r>
              <a:rPr lang="en-GB" sz="2000" dirty="0"/>
              <a:t> restricted the implementation*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Phase 3 has become a comparison of the barriers to TGfU and Occupational Socialisation of in-service and pre-service PE teachers</a:t>
            </a:r>
          </a:p>
          <a:p>
            <a:pPr marL="0" indent="0">
              <a:buNone/>
            </a:pPr>
            <a:endParaRPr lang="en-GB" sz="2000" dirty="0">
              <a:highlight>
                <a:srgbClr val="FFFF00"/>
              </a:highligh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45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8" y="1683026"/>
            <a:ext cx="8375374" cy="5009322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Almond, L. (1986) Asking teachers to research. In: R. Thorpe, D. Bunker and L. Almond (eds.)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Rethinking games teaching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Loughborough: University of Technology, Loughborough, pp.35-44.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Bunker, D. and Thorpe, R. (1982) A model for the teaching of games in secondary schools.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Bulletin of Physical Education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18(1), pp.5-8.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Griffin, L. and Butler, J. (2005)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Games for Understanding. Theory, Research and Practice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Illinois, Human Kinetics.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S. (2016) Dilemmas facing physical education teachers’ when teaching using game-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centered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approaches.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Ciencia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Deporte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11(33), pp.181-184.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Kirk, D. (2010) Defining physical education: nature, purposes and future/s.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Education Matters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5(3), pp.30-31.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Lawson, H.A. (1983a) Toward a model of teacher socialization in physical education: the subjective warrant, recruitment, and teacher education (part 1).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Teaching in Physical Education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2(3), pp.3-16.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Lawson, H.A. (1983b) Toward a model of teacher socialization in physical education: entry into schools, teachers’ role orientations, and longevity in teaching (part 2).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Teaching in Physical Education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3(1), pp.3-15.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Light, R. (2013)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Games Sense: Pedagogy for performance, participation and enjoyment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Abingdon, UK, Routledge. 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Stolz, S. and Pill, S. (2014) Teaching games and sport for understanding: Exploring and reconsidering its relevance in physical education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Physical Education Review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20(1), pp.36–71.</a:t>
            </a:r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70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91" y="1086678"/>
            <a:ext cx="7819839" cy="50358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000" b="1" dirty="0"/>
              <a:t>Thank you!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/>
              <a:t>Dr Steven D. Anderson			Ellen-Alyssa Gambles</a:t>
            </a: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steven.anderson@sunderland.ac.uk</a:t>
            </a:r>
            <a:r>
              <a:rPr lang="en-GB" sz="1800" dirty="0"/>
              <a:t>		</a:t>
            </a:r>
            <a:r>
              <a:rPr lang="en-GB" sz="1800" dirty="0">
                <a:hlinkClick r:id="rId4"/>
              </a:rPr>
              <a:t>ellen.gambles@sunderland.ac.uk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With special thanks to Dr Sandra D. Leyland &amp; Prof Jonathan Ling</a:t>
            </a:r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731" y="1953127"/>
            <a:ext cx="7439929" cy="4069618"/>
          </a:xfrm>
        </p:spPr>
        <p:txBody>
          <a:bodyPr anchor="ctr">
            <a:normAutofit fontScale="92500"/>
          </a:bodyPr>
          <a:lstStyle/>
          <a:p>
            <a:r>
              <a:rPr lang="en-GB" sz="2000" dirty="0"/>
              <a:t>This presentation is Phase 2 of 3</a:t>
            </a:r>
          </a:p>
          <a:p>
            <a:r>
              <a:rPr lang="en-GB" sz="2000" dirty="0"/>
              <a:t>Aim of the project is </a:t>
            </a:r>
            <a:r>
              <a:rPr lang="en-GB" dirty="0"/>
              <a:t>to “provide evidence that can inform the future approaches of PE teachers when using a games-based approach”.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Rationale…</a:t>
            </a:r>
          </a:p>
          <a:p>
            <a:r>
              <a:rPr lang="en-GB" sz="2000" dirty="0"/>
              <a:t>Growing concerns in the 1970s/80s that </a:t>
            </a:r>
            <a:r>
              <a:rPr lang="en-GB" sz="2000" b="1" dirty="0"/>
              <a:t>children</a:t>
            </a:r>
            <a:r>
              <a:rPr lang="en-GB" sz="2000" dirty="0"/>
              <a:t> were leaving school </a:t>
            </a:r>
            <a:r>
              <a:rPr lang="en-GB" sz="2000" b="1" dirty="0"/>
              <a:t>incompetent</a:t>
            </a:r>
            <a:r>
              <a:rPr lang="en-GB" sz="2000" dirty="0"/>
              <a:t> in understanding </a:t>
            </a:r>
            <a:r>
              <a:rPr lang="en-GB" sz="2000" b="1" dirty="0"/>
              <a:t>game play </a:t>
            </a:r>
            <a:r>
              <a:rPr lang="en-GB" sz="2000" dirty="0"/>
              <a:t>(see Almond, 1986; Bunker and Thorpe, 1982). </a:t>
            </a:r>
          </a:p>
          <a:p>
            <a:endParaRPr lang="en-GB" sz="2000" dirty="0"/>
          </a:p>
          <a:p>
            <a:r>
              <a:rPr lang="en-GB" sz="2000" dirty="0"/>
              <a:t>Those opposing traditional methods of delivery cite </a:t>
            </a:r>
            <a:r>
              <a:rPr lang="en-GB" sz="2000" b="1" dirty="0"/>
              <a:t>techniques</a:t>
            </a:r>
            <a:r>
              <a:rPr lang="en-GB" sz="2000" dirty="0"/>
              <a:t> being </a:t>
            </a:r>
            <a:r>
              <a:rPr lang="en-GB" sz="2000" b="1" dirty="0"/>
              <a:t>taught in isolation</a:t>
            </a:r>
            <a:r>
              <a:rPr lang="en-GB" sz="2000" dirty="0"/>
              <a:t> to the game as obstructing a child’s understanding and performance (Bunker and Thorpe, 1982; Griffin and Butler, 2005).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5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Teaching Games for Understanding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590" y="2177303"/>
            <a:ext cx="3674110" cy="3945201"/>
          </a:xfrm>
        </p:spPr>
        <p:txBody>
          <a:bodyPr anchor="ctr">
            <a:normAutofit lnSpcReduction="10000"/>
          </a:bodyPr>
          <a:lstStyle/>
          <a:p>
            <a:r>
              <a:rPr lang="en-GB" sz="2400" dirty="0"/>
              <a:t>The model was first introduced by Bunker and Thorpe (1982)</a:t>
            </a:r>
          </a:p>
          <a:p>
            <a:endParaRPr lang="en-GB" sz="1200" dirty="0"/>
          </a:p>
          <a:p>
            <a:r>
              <a:rPr lang="en-GB" sz="2400" dirty="0"/>
              <a:t>It was designed as a step-by-step procedural model for teachers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2400" dirty="0"/>
              <a:t>The aim was to enable students to become competent and skilful game players</a:t>
            </a:r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C76D0F-4314-437E-AE2A-F7FA925769B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5" y="2268107"/>
            <a:ext cx="4869465" cy="32690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499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Teaching Games for Understanding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590" y="2177303"/>
            <a:ext cx="3674110" cy="3945201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Modified game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Rules of the game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Tactics of the game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‘What to do’ &amp; ‘how to do it’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Executing movements within the game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Achieving the criteria of the game</a:t>
            </a:r>
            <a:endParaRPr lang="en-GB" sz="17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C76D0F-4314-437E-AE2A-F7FA925769B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5" y="2268107"/>
            <a:ext cx="4869465" cy="32690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616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Phase 1 – Perspectives and Identification of Barriers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87DE827-A39A-4CC9-9DD0-5457E945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007" y="1981201"/>
            <a:ext cx="6529174" cy="4351338"/>
          </a:xfrm>
        </p:spPr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Grounded in Occupational Socialisation Theory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r>
              <a:rPr lang="en-GB" dirty="0"/>
              <a:t>Acculturation (Childhood)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Parental Influences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Teacher’s Experience as a Pupil</a:t>
            </a:r>
          </a:p>
          <a:p>
            <a:endParaRPr lang="en-GB" dirty="0"/>
          </a:p>
          <a:p>
            <a:r>
              <a:rPr lang="en-GB" dirty="0"/>
              <a:t>Professional Socialisation (University/Teacher Training)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Placements</a:t>
            </a:r>
          </a:p>
          <a:p>
            <a:endParaRPr lang="en-GB" dirty="0"/>
          </a:p>
          <a:p>
            <a:r>
              <a:rPr lang="en-GB" dirty="0"/>
              <a:t>Organisational Socialisation (On-the-Job)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Department ethos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Teacher education</a:t>
            </a:r>
          </a:p>
          <a:p>
            <a:endParaRPr lang="en-GB" dirty="0"/>
          </a:p>
        </p:txBody>
      </p:sp>
      <p:pic>
        <p:nvPicPr>
          <p:cNvPr id="10" name="Graphic 9" descr="Man with kid with solid fill">
            <a:extLst>
              <a:ext uri="{FF2B5EF4-FFF2-40B4-BE49-F238E27FC236}">
                <a16:creationId xmlns:a16="http://schemas.microsoft.com/office/drawing/2014/main" id="{4D13D1CF-00B3-4708-BDAA-2752DD959C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579" y="2599771"/>
            <a:ext cx="914400" cy="914400"/>
          </a:xfrm>
          <a:prstGeom prst="rect">
            <a:avLst/>
          </a:prstGeom>
        </p:spPr>
      </p:pic>
      <p:pic>
        <p:nvPicPr>
          <p:cNvPr id="11" name="Graphic 10" descr="Graduation cap with solid fill">
            <a:extLst>
              <a:ext uri="{FF2B5EF4-FFF2-40B4-BE49-F238E27FC236}">
                <a16:creationId xmlns:a16="http://schemas.microsoft.com/office/drawing/2014/main" id="{CC07C15E-37F1-465B-971E-F082234156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2579" y="3990474"/>
            <a:ext cx="914400" cy="914400"/>
          </a:xfrm>
          <a:prstGeom prst="rect">
            <a:avLst/>
          </a:prstGeom>
        </p:spPr>
      </p:pic>
      <p:pic>
        <p:nvPicPr>
          <p:cNvPr id="12" name="Graphic 11" descr="Teacher with solid fill">
            <a:extLst>
              <a:ext uri="{FF2B5EF4-FFF2-40B4-BE49-F238E27FC236}">
                <a16:creationId xmlns:a16="http://schemas.microsoft.com/office/drawing/2014/main" id="{32F9BA6E-82BC-4E39-A592-602CA934BE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2579" y="53811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1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Perspectives and Identification of Barriers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5D83787-DB14-4F04-9E67-6007B588D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386" y="1925225"/>
            <a:ext cx="6822614" cy="433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Phase 1 identified five main barriers to implementing TGfU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FFCCE-D1B3-41E3-8BCE-C53979C3615D}"/>
              </a:ext>
            </a:extLst>
          </p:cNvPr>
          <p:cNvSpPr txBox="1"/>
          <p:nvPr/>
        </p:nvSpPr>
        <p:spPr>
          <a:xfrm>
            <a:off x="5427357" y="5586884"/>
            <a:ext cx="1525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Reluctance to change</a:t>
            </a:r>
          </a:p>
        </p:txBody>
      </p:sp>
      <p:pic>
        <p:nvPicPr>
          <p:cNvPr id="11" name="Graphic 10" descr="Books with solid fill">
            <a:extLst>
              <a:ext uri="{FF2B5EF4-FFF2-40B4-BE49-F238E27FC236}">
                <a16:creationId xmlns:a16="http://schemas.microsoft.com/office/drawing/2014/main" id="{70A3143C-6154-4072-92E1-4799DA2E72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97174" y="2736869"/>
            <a:ext cx="914400" cy="914400"/>
          </a:xfrm>
          <a:prstGeom prst="rect">
            <a:avLst/>
          </a:prstGeom>
        </p:spPr>
      </p:pic>
      <p:pic>
        <p:nvPicPr>
          <p:cNvPr id="12" name="Graphic 11" descr="Clock with solid fill">
            <a:extLst>
              <a:ext uri="{FF2B5EF4-FFF2-40B4-BE49-F238E27FC236}">
                <a16:creationId xmlns:a16="http://schemas.microsoft.com/office/drawing/2014/main" id="{2990F5EB-5332-4E15-88C9-3425893B86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5596" y="2742755"/>
            <a:ext cx="914400" cy="914400"/>
          </a:xfrm>
          <a:prstGeom prst="rect">
            <a:avLst/>
          </a:prstGeom>
        </p:spPr>
      </p:pic>
      <p:pic>
        <p:nvPicPr>
          <p:cNvPr id="13" name="Graphic 12" descr="Fork In Road with solid fill">
            <a:extLst>
              <a:ext uri="{FF2B5EF4-FFF2-40B4-BE49-F238E27FC236}">
                <a16:creationId xmlns:a16="http://schemas.microsoft.com/office/drawing/2014/main" id="{4F623969-2B47-4F1F-8C9F-3124F23794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33028" y="4713084"/>
            <a:ext cx="914400" cy="914400"/>
          </a:xfrm>
          <a:prstGeom prst="rect">
            <a:avLst/>
          </a:prstGeom>
        </p:spPr>
      </p:pic>
      <p:pic>
        <p:nvPicPr>
          <p:cNvPr id="15" name="Graphic 14" descr="Group with solid fill">
            <a:extLst>
              <a:ext uri="{FF2B5EF4-FFF2-40B4-BE49-F238E27FC236}">
                <a16:creationId xmlns:a16="http://schemas.microsoft.com/office/drawing/2014/main" id="{FAAA163E-0292-4055-99C9-570F3F5D85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2601" y="4713084"/>
            <a:ext cx="914400" cy="914400"/>
          </a:xfrm>
          <a:prstGeom prst="rect">
            <a:avLst/>
          </a:prstGeom>
        </p:spPr>
      </p:pic>
      <p:pic>
        <p:nvPicPr>
          <p:cNvPr id="16" name="Graphic 15" descr="Head with gears with solid fill">
            <a:extLst>
              <a:ext uri="{FF2B5EF4-FFF2-40B4-BE49-F238E27FC236}">
                <a16:creationId xmlns:a16="http://schemas.microsoft.com/office/drawing/2014/main" id="{F0F7586E-7A9D-473E-88A4-96AE73D5251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28738" y="2736869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4F051B2-3696-47F0-B74C-857B196847B7}"/>
              </a:ext>
            </a:extLst>
          </p:cNvPr>
          <p:cNvSpPr txBox="1"/>
          <p:nvPr/>
        </p:nvSpPr>
        <p:spPr>
          <a:xfrm>
            <a:off x="686045" y="3651269"/>
            <a:ext cx="11239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6858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time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5D7578-A588-4DB1-BE77-F188ADEC9187}"/>
              </a:ext>
            </a:extLst>
          </p:cNvPr>
          <p:cNvSpPr txBox="1"/>
          <p:nvPr/>
        </p:nvSpPr>
        <p:spPr>
          <a:xfrm>
            <a:off x="3435973" y="3693157"/>
            <a:ext cx="1656974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understanding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631161-A64E-4BBB-A319-678A8BD6B9F6}"/>
              </a:ext>
            </a:extLst>
          </p:cNvPr>
          <p:cNvSpPr txBox="1"/>
          <p:nvPr/>
        </p:nvSpPr>
        <p:spPr>
          <a:xfrm>
            <a:off x="6651955" y="3637757"/>
            <a:ext cx="1668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6858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knowledge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62A263-820F-4DD7-9C23-DCA65E203143}"/>
              </a:ext>
            </a:extLst>
          </p:cNvPr>
          <p:cNvSpPr txBox="1"/>
          <p:nvPr/>
        </p:nvSpPr>
        <p:spPr>
          <a:xfrm>
            <a:off x="2189516" y="5537999"/>
            <a:ext cx="997933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support</a:t>
            </a:r>
          </a:p>
        </p:txBody>
      </p:sp>
    </p:spTree>
    <p:extLst>
      <p:ext uri="{BB962C8B-B14F-4D97-AF65-F5344CB8AC3E}">
        <p14:creationId xmlns:p14="http://schemas.microsoft.com/office/powerpoint/2010/main" val="211056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731" y="1953127"/>
            <a:ext cx="7439929" cy="406961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Phase 2 aimed to reduce the main barriers to PE teachers to be able to deliver with a </a:t>
            </a:r>
            <a:r>
              <a:rPr lang="en-GB" sz="2000" dirty="0" err="1"/>
              <a:t>TGfU</a:t>
            </a:r>
            <a:r>
              <a:rPr lang="en-GB" sz="2000" dirty="0"/>
              <a:t> approach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Rationale…</a:t>
            </a:r>
          </a:p>
          <a:p>
            <a:r>
              <a:rPr lang="en-GB" sz="2000" b="1" dirty="0"/>
              <a:t>PE</a:t>
            </a:r>
            <a:r>
              <a:rPr lang="en-GB" sz="2000" dirty="0"/>
              <a:t> has been critiqued internationally as </a:t>
            </a:r>
            <a:r>
              <a:rPr lang="en-GB" sz="2000" b="1" dirty="0"/>
              <a:t>lacking</a:t>
            </a:r>
            <a:r>
              <a:rPr lang="en-GB" sz="2000" dirty="0"/>
              <a:t> in purpose, direction or educative intent (for example see Kirk, 2010)</a:t>
            </a:r>
          </a:p>
          <a:p>
            <a:endParaRPr lang="en-GB" sz="2000" dirty="0"/>
          </a:p>
          <a:p>
            <a:r>
              <a:rPr lang="en-GB" sz="2000" dirty="0"/>
              <a:t>Game-based approaches (GBAs) </a:t>
            </a:r>
            <a:r>
              <a:rPr lang="en-GB" sz="2000" b="1" dirty="0"/>
              <a:t>emphasise inquiry oriented processes</a:t>
            </a:r>
            <a:r>
              <a:rPr lang="en-GB" sz="2000" dirty="0"/>
              <a:t>, such as well considered teacher use of questions to provided '</a:t>
            </a:r>
            <a:r>
              <a:rPr lang="en-GB" sz="2000" b="1" dirty="0"/>
              <a:t>guided discovery</a:t>
            </a:r>
            <a:r>
              <a:rPr lang="en-GB" sz="2000" dirty="0"/>
              <a:t>' of game understanding (Light, 2013)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9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Aim and Objectives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953127"/>
            <a:ext cx="7781228" cy="42773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b="1" dirty="0"/>
              <a:t>Aim: </a:t>
            </a:r>
            <a:r>
              <a:rPr lang="en-GB" sz="2000" dirty="0"/>
              <a:t>To evaluate the impact of a teacher training session.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/>
              <a:t>Objective 1: </a:t>
            </a:r>
            <a:r>
              <a:rPr lang="en-GB" sz="2000" dirty="0"/>
              <a:t>To train in-service teachers to deliver a TGfU approach in a 6-week training event.  </a:t>
            </a:r>
          </a:p>
          <a:p>
            <a:endParaRPr lang="en-GB" sz="1200" dirty="0"/>
          </a:p>
          <a:p>
            <a:r>
              <a:rPr lang="en-GB" sz="2000" b="1" dirty="0"/>
              <a:t>Objective 2: </a:t>
            </a:r>
            <a:r>
              <a:rPr lang="en-GB" sz="2000" dirty="0"/>
              <a:t>To evaluate the success of PE teachers delivering a TGfU approach as part of a scheme of work</a:t>
            </a:r>
          </a:p>
          <a:p>
            <a:endParaRPr lang="en-GB" sz="1200" dirty="0"/>
          </a:p>
          <a:p>
            <a:r>
              <a:rPr lang="en-GB" sz="2000" b="1" dirty="0"/>
              <a:t>Objective 3: </a:t>
            </a:r>
            <a:r>
              <a:rPr lang="en-GB" sz="2000" dirty="0"/>
              <a:t>To identify teachers’ recommendations to overcome barriers associated with implementing a TGfU approach in physical education.</a:t>
            </a:r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8E9-A6F2-4FBF-960D-359FFEE9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Methodology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466B76-5587-408A-947C-A000D212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775791"/>
            <a:ext cx="7875329" cy="4823791"/>
          </a:xfrm>
        </p:spPr>
        <p:txBody>
          <a:bodyPr anchor="ctr">
            <a:normAutofit/>
          </a:bodyPr>
          <a:lstStyle/>
          <a:p>
            <a:r>
              <a:rPr lang="en-GB" sz="2000" dirty="0"/>
              <a:t>Pre-Post Design Study</a:t>
            </a:r>
          </a:p>
          <a:p>
            <a:pPr lvl="1"/>
            <a:r>
              <a:rPr lang="en-GB" dirty="0"/>
              <a:t>Questionnaire provided with the 5 main barriers (11 sub-barriers)</a:t>
            </a:r>
          </a:p>
          <a:p>
            <a:pPr lvl="1"/>
            <a:r>
              <a:rPr lang="en-GB" dirty="0"/>
              <a:t>2 hour training conducted between January and March 2019</a:t>
            </a:r>
          </a:p>
          <a:p>
            <a:pPr lvl="1"/>
            <a:r>
              <a:rPr lang="en-GB" dirty="0"/>
              <a:t>Teachers practiced using TGfU for a minimum of 1 hour per week for 6 weeks</a:t>
            </a:r>
          </a:p>
          <a:p>
            <a:pPr lvl="1"/>
            <a:r>
              <a:rPr lang="en-GB" dirty="0"/>
              <a:t>Questionnaire provided again</a:t>
            </a:r>
          </a:p>
          <a:p>
            <a:pPr lvl="1"/>
            <a:r>
              <a:rPr lang="en-GB" dirty="0"/>
              <a:t>Focus Groups conducted lasting approx. 45 minutes </a:t>
            </a:r>
          </a:p>
          <a:p>
            <a:pPr marL="342892" lvl="1" indent="0">
              <a:buNone/>
            </a:pPr>
            <a:endParaRPr lang="en-GB" dirty="0"/>
          </a:p>
          <a:p>
            <a:r>
              <a:rPr lang="en-GB" sz="2000" dirty="0"/>
              <a:t>Paired samples t-test &amp; thematic analysis</a:t>
            </a:r>
          </a:p>
          <a:p>
            <a:endParaRPr lang="en-GB" sz="2000" dirty="0"/>
          </a:p>
          <a:p>
            <a:r>
              <a:rPr lang="en-GB" sz="2000" dirty="0"/>
              <a:t>17 PE teachers from across 5 high schools in the North of England </a:t>
            </a:r>
          </a:p>
          <a:p>
            <a:endParaRPr lang="en-GB" sz="2000" dirty="0"/>
          </a:p>
          <a:p>
            <a:r>
              <a:rPr lang="en-GB" sz="2000" dirty="0"/>
              <a:t>8 males and 9 females, aged between 22 to 45 with 9 months to 22 years of experience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5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403D7E20-C2AC-449E-B3D2-35AAA96C4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442" y="3086181"/>
            <a:ext cx="1462088" cy="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69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72B62"/>
      </a:accent1>
      <a:accent2>
        <a:srgbClr val="072B62"/>
      </a:accent2>
      <a:accent3>
        <a:srgbClr val="072B62"/>
      </a:accent3>
      <a:accent4>
        <a:srgbClr val="0E57C4"/>
      </a:accent4>
      <a:accent5>
        <a:srgbClr val="498DF1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1192</Words>
  <Application>Microsoft Office PowerPoint</Application>
  <PresentationFormat>Widescreen</PresentationFormat>
  <Paragraphs>238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Franklin Gothic Medium</vt:lpstr>
      <vt:lpstr>Wingdings</vt:lpstr>
      <vt:lpstr>Office Theme</vt:lpstr>
      <vt:lpstr>PE Teachers' Engagement with Teaching Games for Understanding and Perceived Barriers to Implementation</vt:lpstr>
      <vt:lpstr>Background</vt:lpstr>
      <vt:lpstr>Teaching Games for Understanding</vt:lpstr>
      <vt:lpstr>Teaching Games for Understanding</vt:lpstr>
      <vt:lpstr>Phase 1 – Perspectives and Identification of Barriers</vt:lpstr>
      <vt:lpstr>Perspectives and Identification of Barriers</vt:lpstr>
      <vt:lpstr>Introduction</vt:lpstr>
      <vt:lpstr>Aim and Objectives</vt:lpstr>
      <vt:lpstr>Methodology</vt:lpstr>
      <vt:lpstr>PowerPoint Presentation</vt:lpstr>
      <vt:lpstr>Findings</vt:lpstr>
      <vt:lpstr>Recommendations</vt:lpstr>
      <vt:lpstr>Future Directions</vt:lpstr>
      <vt:lpstr>Future Directions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Teachers' Engagement with Teaching Games for Understanding and Perceived Barriers to Implementation</dc:title>
  <dc:creator>Ellen Gambles (Staff)</dc:creator>
  <cp:lastModifiedBy>Steven Anderson (Staff)</cp:lastModifiedBy>
  <cp:revision>34</cp:revision>
  <dcterms:created xsi:type="dcterms:W3CDTF">2021-09-24T09:20:54Z</dcterms:created>
  <dcterms:modified xsi:type="dcterms:W3CDTF">2021-10-09T14:08:02Z</dcterms:modified>
</cp:coreProperties>
</file>